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8" r:id="rId3"/>
    <p:sldId id="259" r:id="rId4"/>
    <p:sldId id="257" r:id="rId5"/>
    <p:sldId id="261" r:id="rId6"/>
    <p:sldId id="262" r:id="rId7"/>
    <p:sldId id="260" r:id="rId8"/>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81EE57-0DE5-457A-BAEF-FF492ACB1551}" v="17" dt="2019-12-16T13:34:48.7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281" autoAdjust="0"/>
  </p:normalViewPr>
  <p:slideViewPr>
    <p:cSldViewPr snapToGrid="0">
      <p:cViewPr varScale="1">
        <p:scale>
          <a:sx n="76" d="100"/>
          <a:sy n="76" d="100"/>
        </p:scale>
        <p:origin x="135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Beato FURRER" userId="ff7f0d22b2c073b3" providerId="LiveId" clId="{BF81EE57-0DE5-457A-BAEF-FF492ACB1551}"/>
    <pc:docChg chg="undo custSel addSld modSld">
      <pc:chgData name="elBeato FURRER" userId="ff7f0d22b2c073b3" providerId="LiveId" clId="{BF81EE57-0DE5-457A-BAEF-FF492ACB1551}" dt="2019-12-16T13:42:10.980" v="2664" actId="20577"/>
      <pc:docMkLst>
        <pc:docMk/>
      </pc:docMkLst>
      <pc:sldChg chg="modSp add modNotesTx">
        <pc:chgData name="elBeato FURRER" userId="ff7f0d22b2c073b3" providerId="LiveId" clId="{BF81EE57-0DE5-457A-BAEF-FF492ACB1551}" dt="2019-12-16T13:41:00.496" v="2656" actId="20577"/>
        <pc:sldMkLst>
          <pc:docMk/>
          <pc:sldMk cId="2424032240" sldId="261"/>
        </pc:sldMkLst>
        <pc:spChg chg="mod">
          <ac:chgData name="elBeato FURRER" userId="ff7f0d22b2c073b3" providerId="LiveId" clId="{BF81EE57-0DE5-457A-BAEF-FF492ACB1551}" dt="2019-12-16T12:43:00.968" v="43" actId="20577"/>
          <ac:spMkLst>
            <pc:docMk/>
            <pc:sldMk cId="2424032240" sldId="261"/>
            <ac:spMk id="2" creationId="{028DFCBE-0868-4500-9AEE-4BD5C9248C94}"/>
          </ac:spMkLst>
        </pc:spChg>
        <pc:spChg chg="mod">
          <ac:chgData name="elBeato FURRER" userId="ff7f0d22b2c073b3" providerId="LiveId" clId="{BF81EE57-0DE5-457A-BAEF-FF492ACB1551}" dt="2019-12-16T13:22:20.833" v="2364" actId="14100"/>
          <ac:spMkLst>
            <pc:docMk/>
            <pc:sldMk cId="2424032240" sldId="261"/>
            <ac:spMk id="3" creationId="{0A707C64-FC5A-439A-9B08-1D17A2BF2F66}"/>
          </ac:spMkLst>
        </pc:spChg>
      </pc:sldChg>
      <pc:sldChg chg="modSp add modNotesTx">
        <pc:chgData name="elBeato FURRER" userId="ff7f0d22b2c073b3" providerId="LiveId" clId="{BF81EE57-0DE5-457A-BAEF-FF492ACB1551}" dt="2019-12-16T13:42:10.980" v="2664" actId="20577"/>
        <pc:sldMkLst>
          <pc:docMk/>
          <pc:sldMk cId="2717027088" sldId="262"/>
        </pc:sldMkLst>
        <pc:spChg chg="mod">
          <ac:chgData name="elBeato FURRER" userId="ff7f0d22b2c073b3" providerId="LiveId" clId="{BF81EE57-0DE5-457A-BAEF-FF492ACB1551}" dt="2019-12-16T12:43:53.559" v="147" actId="20577"/>
          <ac:spMkLst>
            <pc:docMk/>
            <pc:sldMk cId="2717027088" sldId="262"/>
            <ac:spMk id="2" creationId="{FE5DDEB9-DDB4-46EC-9A10-6ABA33AC231C}"/>
          </ac:spMkLst>
        </pc:spChg>
        <pc:spChg chg="mod">
          <ac:chgData name="elBeato FURRER" userId="ff7f0d22b2c073b3" providerId="LiveId" clId="{BF81EE57-0DE5-457A-BAEF-FF492ACB1551}" dt="2019-12-16T13:03:51.176" v="1969" actId="20577"/>
          <ac:spMkLst>
            <pc:docMk/>
            <pc:sldMk cId="2717027088" sldId="262"/>
            <ac:spMk id="3" creationId="{3F616925-161A-42FB-BFA4-7854490B3303}"/>
          </ac:spMkLst>
        </pc:spChg>
      </pc:sldChg>
    </pc:docChg>
  </pc:docChgLst>
</pc:chgInfo>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73ACD-866D-45E1-B923-64B72E00A118}" type="datetimeFigureOut">
              <a:rPr lang="de-CH" smtClean="0"/>
              <a:t>16.12.2019</a:t>
            </a:fld>
            <a:endParaRPr lang="de-CH"/>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354601-1427-450D-BABD-A90187D1F603}" type="slidenum">
              <a:rPr lang="de-CH" smtClean="0"/>
              <a:t>‹Nr.›</a:t>
            </a:fld>
            <a:endParaRPr lang="de-CH"/>
          </a:p>
        </p:txBody>
      </p:sp>
    </p:spTree>
    <p:extLst>
      <p:ext uri="{BB962C8B-B14F-4D97-AF65-F5344CB8AC3E}">
        <p14:creationId xmlns:p14="http://schemas.microsoft.com/office/powerpoint/2010/main" val="715759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Hi my name is Beat Furrer and I will show you something about filtering.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group assigned me tasks 5 and 6. My task was to change a certain area in an image so that the face recognition algorithm could no longer recognize the faces. The simplest case is to use the existing </a:t>
            </a:r>
            <a:r>
              <a:rPr lang="en-US" dirty="0" err="1"/>
              <a:t>bluring</a:t>
            </a:r>
            <a:r>
              <a:rPr lang="en-US" dirty="0"/>
              <a:t> </a:t>
            </a:r>
            <a:r>
              <a:rPr lang="en-US" dirty="0" err="1"/>
              <a:t>opencv</a:t>
            </a:r>
            <a:r>
              <a:rPr lang="en-US" dirty="0"/>
              <a:t> function.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I added 3 more filters by myself. I will show you in the demonstration how these filters work. It is easier to understand, when you could see it life on an example.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main goals would be to generate a minimal impact on the face in the picture. This means that for the human eye and for the whole process in the brain, facial recognition, there should be hardly any difference between the original and the changed image.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I mean, the facial recognition process in the human brain is so complex and individual that I just applied some filters. I just did tests and checked, by myself, whether I can still see the faces. And where are the smallest changes.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order to understand which parameters I can change; I first have to understand how the </a:t>
            </a:r>
            <a:r>
              <a:rPr lang="en-US" dirty="0" err="1"/>
              <a:t>openCV</a:t>
            </a:r>
            <a:r>
              <a:rPr lang="en-US" dirty="0"/>
              <a:t> works.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is a machine learning based approach where a </a:t>
            </a:r>
            <a:r>
              <a:rPr lang="en-US" b="1" dirty="0"/>
              <a:t>cascade function</a:t>
            </a:r>
            <a:r>
              <a:rPr lang="en-US" dirty="0"/>
              <a:t> is trained from a lot of positive and negative images. Now let’s see how this algorithm concretely works. The idea of </a:t>
            </a:r>
            <a:r>
              <a:rPr lang="en-US" dirty="0" err="1"/>
              <a:t>Haar</a:t>
            </a:r>
            <a:r>
              <a:rPr lang="en-US" dirty="0"/>
              <a:t> cascade is extracting features from images using a kind of ‘filter’, like the concept of the machine learning and neuronal </a:t>
            </a:r>
            <a:r>
              <a:rPr lang="en-US" dirty="0" err="1"/>
              <a:t>network.s</a:t>
            </a:r>
            <a:r>
              <a:rPr lang="en-US" dirty="0"/>
              <a:t> These filters are called </a:t>
            </a:r>
            <a:r>
              <a:rPr lang="en-US" dirty="0" err="1"/>
              <a:t>haar</a:t>
            </a:r>
            <a:r>
              <a:rPr lang="en-US" dirty="0"/>
              <a:t> features and look like that:</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edge features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line features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 me explain this issue an example.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 understand how the detector works and can therefore outsmart it. My task was clear, I have to reduce or even reverse the difference between the light and dark areas on the face.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Because the algorithm performs a summation of the areas, I thought it would be enough to just make a few pixels black and the other white. Now let's see in the demonstration what success I had with it.</a:t>
            </a:r>
            <a:endParaRPr lang="de-CH" dirty="0"/>
          </a:p>
          <a:p>
            <a:endParaRPr lang="de-CH" dirty="0"/>
          </a:p>
        </p:txBody>
      </p:sp>
      <p:sp>
        <p:nvSpPr>
          <p:cNvPr id="4" name="Foliennummernplatzhalter 3"/>
          <p:cNvSpPr>
            <a:spLocks noGrp="1"/>
          </p:cNvSpPr>
          <p:nvPr>
            <p:ph type="sldNum" sz="quarter" idx="5"/>
          </p:nvPr>
        </p:nvSpPr>
        <p:spPr/>
        <p:txBody>
          <a:bodyPr/>
          <a:lstStyle/>
          <a:p>
            <a:fld id="{E1354601-1427-450D-BABD-A90187D1F603}" type="slidenum">
              <a:rPr lang="de-CH" smtClean="0"/>
              <a:t>5</a:t>
            </a:fld>
            <a:endParaRPr lang="de-CH"/>
          </a:p>
        </p:txBody>
      </p:sp>
    </p:spTree>
    <p:extLst>
      <p:ext uri="{BB962C8B-B14F-4D97-AF65-F5344CB8AC3E}">
        <p14:creationId xmlns:p14="http://schemas.microsoft.com/office/powerpoint/2010/main" val="3998707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We</a:t>
            </a:r>
            <a:r>
              <a:rPr lang="de-CH" dirty="0"/>
              <a:t> </a:t>
            </a:r>
            <a:r>
              <a:rPr lang="de-CH" dirty="0" err="1"/>
              <a:t>had</a:t>
            </a:r>
            <a:r>
              <a:rPr lang="de-CH" dirty="0"/>
              <a:t> </a:t>
            </a:r>
            <a:r>
              <a:rPr lang="de-CH" dirty="0" err="1"/>
              <a:t>some</a:t>
            </a:r>
            <a:r>
              <a:rPr lang="de-CH" dirty="0"/>
              <a:t> </a:t>
            </a:r>
            <a:r>
              <a:rPr lang="de-CH" dirty="0" err="1"/>
              <a:t>troubles</a:t>
            </a:r>
            <a:r>
              <a:rPr lang="de-CH" dirty="0"/>
              <a:t> </a:t>
            </a:r>
            <a:r>
              <a:rPr lang="de-CH" dirty="0" err="1"/>
              <a:t>with</a:t>
            </a:r>
            <a:r>
              <a:rPr lang="de-CH" dirty="0"/>
              <a:t> </a:t>
            </a:r>
            <a:r>
              <a:rPr lang="de-CH" dirty="0" err="1"/>
              <a:t>the</a:t>
            </a:r>
            <a:r>
              <a:rPr lang="de-CH" dirty="0"/>
              <a:t> </a:t>
            </a:r>
            <a:r>
              <a:rPr lang="de-CH" dirty="0" err="1"/>
              <a:t>integration</a:t>
            </a:r>
            <a:r>
              <a:rPr lang="de-CH" dirty="0"/>
              <a:t> </a:t>
            </a:r>
            <a:r>
              <a:rPr lang="de-CH" dirty="0" err="1"/>
              <a:t>of</a:t>
            </a:r>
            <a:r>
              <a:rPr lang="de-CH" dirty="0"/>
              <a:t> </a:t>
            </a:r>
            <a:r>
              <a:rPr lang="de-CH" dirty="0" err="1"/>
              <a:t>the</a:t>
            </a:r>
            <a:r>
              <a:rPr lang="de-CH" dirty="0"/>
              <a:t> different </a:t>
            </a:r>
            <a:r>
              <a:rPr lang="de-CH" dirty="0" err="1"/>
              <a:t>modules</a:t>
            </a:r>
            <a:r>
              <a:rPr lang="de-CH" dirty="0"/>
              <a:t> </a:t>
            </a:r>
            <a:r>
              <a:rPr lang="de-CH" dirty="0" err="1"/>
              <a:t>into</a:t>
            </a:r>
            <a:r>
              <a:rPr lang="de-CH" dirty="0"/>
              <a:t> </a:t>
            </a:r>
            <a:r>
              <a:rPr lang="de-CH" dirty="0" err="1"/>
              <a:t>the</a:t>
            </a:r>
            <a:r>
              <a:rPr lang="de-CH" dirty="0"/>
              <a:t> GUI </a:t>
            </a:r>
            <a:r>
              <a:rPr lang="de-CH" dirty="0" err="1"/>
              <a:t>build</a:t>
            </a:r>
            <a:r>
              <a:rPr lang="de-CH" dirty="0"/>
              <a:t> </a:t>
            </a:r>
            <a:r>
              <a:rPr lang="de-CH" dirty="0" err="1"/>
              <a:t>with</a:t>
            </a:r>
            <a:r>
              <a:rPr lang="de-CH" dirty="0"/>
              <a:t> </a:t>
            </a:r>
            <a:r>
              <a:rPr lang="de-CH" dirty="0" err="1"/>
              <a:t>the</a:t>
            </a:r>
            <a:r>
              <a:rPr lang="de-CH" dirty="0"/>
              <a:t> PyQT5. So in </a:t>
            </a:r>
            <a:r>
              <a:rPr lang="de-CH" dirty="0" err="1"/>
              <a:t>this</a:t>
            </a:r>
            <a:r>
              <a:rPr lang="de-CH" dirty="0"/>
              <a:t> </a:t>
            </a:r>
            <a:r>
              <a:rPr lang="de-CH" dirty="0" err="1"/>
              <a:t>case</a:t>
            </a:r>
            <a:r>
              <a:rPr lang="de-CH" dirty="0"/>
              <a:t> I will </a:t>
            </a:r>
            <a:r>
              <a:rPr lang="de-CH" dirty="0" err="1"/>
              <a:t>show</a:t>
            </a:r>
            <a:r>
              <a:rPr lang="de-CH" dirty="0"/>
              <a:t> </a:t>
            </a:r>
            <a:r>
              <a:rPr lang="de-CH" dirty="0" err="1"/>
              <a:t>you</a:t>
            </a:r>
            <a:r>
              <a:rPr lang="de-CH" dirty="0"/>
              <a:t> a </a:t>
            </a:r>
            <a:r>
              <a:rPr lang="de-CH" dirty="0" err="1"/>
              <a:t>smaller</a:t>
            </a:r>
            <a:r>
              <a:rPr lang="de-CH" dirty="0"/>
              <a:t> GUI </a:t>
            </a:r>
            <a:r>
              <a:rPr lang="de-CH" dirty="0" err="1"/>
              <a:t>implemented</a:t>
            </a:r>
            <a:r>
              <a:rPr lang="de-CH" dirty="0"/>
              <a:t> </a:t>
            </a:r>
            <a:r>
              <a:rPr lang="de-CH" dirty="0" err="1"/>
              <a:t>with</a:t>
            </a:r>
            <a:r>
              <a:rPr lang="de-CH" dirty="0"/>
              <a:t> </a:t>
            </a:r>
            <a:r>
              <a:rPr lang="de-CH" dirty="0" err="1"/>
              <a:t>the</a:t>
            </a:r>
            <a:r>
              <a:rPr lang="de-CH" dirty="0"/>
              <a:t> t-</a:t>
            </a:r>
            <a:r>
              <a:rPr lang="de-CH" dirty="0" err="1"/>
              <a:t>kinter</a:t>
            </a:r>
            <a:r>
              <a:rPr lang="de-CH" dirty="0"/>
              <a:t> </a:t>
            </a:r>
            <a:r>
              <a:rPr lang="de-CH" dirty="0" err="1"/>
              <a:t>or</a:t>
            </a:r>
            <a:r>
              <a:rPr lang="de-CH" dirty="0"/>
              <a:t> I </a:t>
            </a:r>
            <a:r>
              <a:rPr lang="de-CH" dirty="0" err="1"/>
              <a:t>don’t</a:t>
            </a:r>
            <a:r>
              <a:rPr lang="de-CH" dirty="0"/>
              <a:t> </a:t>
            </a:r>
            <a:r>
              <a:rPr lang="de-CH" dirty="0" err="1"/>
              <a:t>know</a:t>
            </a:r>
            <a:r>
              <a:rPr lang="de-CH" dirty="0"/>
              <a:t> </a:t>
            </a:r>
            <a:r>
              <a:rPr lang="de-CH" dirty="0" err="1"/>
              <a:t>how</a:t>
            </a:r>
            <a:r>
              <a:rPr lang="de-CH" dirty="0"/>
              <a:t> </a:t>
            </a:r>
            <a:r>
              <a:rPr lang="de-CH" dirty="0" err="1"/>
              <a:t>does</a:t>
            </a:r>
            <a:r>
              <a:rPr lang="de-CH" dirty="0"/>
              <a:t> </a:t>
            </a:r>
            <a:r>
              <a:rPr lang="de-CH" dirty="0" err="1"/>
              <a:t>it</a:t>
            </a:r>
            <a:r>
              <a:rPr lang="de-CH" dirty="0"/>
              <a:t> </a:t>
            </a:r>
            <a:r>
              <a:rPr lang="de-CH" dirty="0" err="1"/>
              <a:t>call</a:t>
            </a:r>
            <a:r>
              <a:rPr lang="de-CH" dirty="0"/>
              <a:t>. I </a:t>
            </a:r>
            <a:r>
              <a:rPr lang="de-CH" dirty="0" err="1"/>
              <a:t>did</a:t>
            </a:r>
            <a:r>
              <a:rPr lang="de-CH" dirty="0"/>
              <a:t> </a:t>
            </a:r>
            <a:r>
              <a:rPr lang="de-CH" dirty="0" err="1"/>
              <a:t>it</a:t>
            </a:r>
            <a:r>
              <a:rPr lang="de-CH" dirty="0"/>
              <a:t> </a:t>
            </a:r>
            <a:r>
              <a:rPr lang="de-CH" dirty="0" err="1"/>
              <a:t>because</a:t>
            </a:r>
            <a:r>
              <a:rPr lang="de-CH" dirty="0"/>
              <a:t> </a:t>
            </a:r>
            <a:r>
              <a:rPr lang="de-CH" dirty="0" err="1"/>
              <a:t>my</a:t>
            </a:r>
            <a:r>
              <a:rPr lang="de-CH" dirty="0"/>
              <a:t> </a:t>
            </a:r>
            <a:r>
              <a:rPr lang="de-CH" dirty="0" err="1"/>
              <a:t>knowledge</a:t>
            </a:r>
            <a:r>
              <a:rPr lang="de-CH" dirty="0"/>
              <a:t> </a:t>
            </a:r>
            <a:r>
              <a:rPr lang="de-CH" dirty="0" err="1"/>
              <a:t>about</a:t>
            </a:r>
            <a:r>
              <a:rPr lang="de-CH" dirty="0"/>
              <a:t> </a:t>
            </a:r>
            <a:r>
              <a:rPr lang="de-CH" dirty="0" err="1"/>
              <a:t>implementing</a:t>
            </a:r>
            <a:r>
              <a:rPr lang="de-CH" dirty="0"/>
              <a:t> GUI in </a:t>
            </a:r>
            <a:r>
              <a:rPr lang="de-CH" dirty="0" err="1"/>
              <a:t>python</a:t>
            </a:r>
            <a:r>
              <a:rPr lang="de-CH" dirty="0"/>
              <a:t> </a:t>
            </a:r>
            <a:r>
              <a:rPr lang="de-CH" dirty="0" err="1"/>
              <a:t>is</a:t>
            </a:r>
            <a:r>
              <a:rPr lang="de-CH" dirty="0"/>
              <a:t> </a:t>
            </a:r>
            <a:r>
              <a:rPr lang="de-CH" dirty="0" err="1"/>
              <a:t>very</a:t>
            </a:r>
            <a:r>
              <a:rPr lang="de-CH" dirty="0"/>
              <a:t> </a:t>
            </a:r>
            <a:r>
              <a:rPr lang="de-CH" dirty="0" err="1"/>
              <a:t>low</a:t>
            </a:r>
            <a:r>
              <a:rPr lang="de-CH" dirty="0"/>
              <a:t> and I</a:t>
            </a:r>
            <a:r>
              <a:rPr lang="en-US" dirty="0"/>
              <a:t> was very interested in it. But on the opposite, I build many GUI’s in other programming </a:t>
            </a:r>
            <a:r>
              <a:rPr lang="en-US" dirty="0" err="1"/>
              <a:t>langugues</a:t>
            </a:r>
            <a:r>
              <a:rPr lang="en-US" dirty="0"/>
              <a:t>, so in </a:t>
            </a:r>
            <a:r>
              <a:rPr lang="en-US" dirty="0" err="1"/>
              <a:t>thise</a:t>
            </a:r>
            <a:r>
              <a:rPr lang="en-US" dirty="0"/>
              <a:t> case </a:t>
            </a:r>
            <a:r>
              <a:rPr lang="en-US"/>
              <a:t>I was pretty </a:t>
            </a:r>
            <a:r>
              <a:rPr lang="en-US" dirty="0"/>
              <a:t>familiar what the basic principle are. </a:t>
            </a:r>
          </a:p>
          <a:p>
            <a:r>
              <a:rPr lang="en-US" dirty="0" err="1"/>
              <a:t>Okey</a:t>
            </a:r>
            <a:r>
              <a:rPr lang="en-US" dirty="0"/>
              <a:t> let’s start the demonstration. </a:t>
            </a:r>
          </a:p>
          <a:p>
            <a:r>
              <a:rPr lang="en-US" dirty="0"/>
              <a:t>At the beginning I had to upload an image, doesn’t matter what size because the program automatically decrease the size down to 600 pixels. </a:t>
            </a:r>
            <a:r>
              <a:rPr lang="en-US" dirty="0" err="1"/>
              <a:t>Okey</a:t>
            </a:r>
            <a:r>
              <a:rPr lang="en-US" dirty="0"/>
              <a:t> I hope you remember this guy. </a:t>
            </a:r>
          </a:p>
          <a:p>
            <a:endParaRPr lang="en-US" dirty="0"/>
          </a:p>
          <a:p>
            <a:r>
              <a:rPr lang="en-US" dirty="0"/>
              <a:t>The biggest challenge was to understand which parameters and values have to be changed so that the </a:t>
            </a:r>
            <a:r>
              <a:rPr lang="en-US" dirty="0" err="1"/>
              <a:t>opencv</a:t>
            </a:r>
            <a:r>
              <a:rPr lang="en-US" dirty="0"/>
              <a:t> no longer recognizes the faces.</a:t>
            </a:r>
            <a:endParaRPr lang="de-CH" dirty="0"/>
          </a:p>
        </p:txBody>
      </p:sp>
      <p:sp>
        <p:nvSpPr>
          <p:cNvPr id="4" name="Foliennummernplatzhalter 3"/>
          <p:cNvSpPr>
            <a:spLocks noGrp="1"/>
          </p:cNvSpPr>
          <p:nvPr>
            <p:ph type="sldNum" sz="quarter" idx="5"/>
          </p:nvPr>
        </p:nvSpPr>
        <p:spPr/>
        <p:txBody>
          <a:bodyPr/>
          <a:lstStyle/>
          <a:p>
            <a:fld id="{E1354601-1427-450D-BABD-A90187D1F603}" type="slidenum">
              <a:rPr lang="de-CH" smtClean="0"/>
              <a:t>6</a:t>
            </a:fld>
            <a:endParaRPr lang="de-CH"/>
          </a:p>
        </p:txBody>
      </p:sp>
    </p:spTree>
    <p:extLst>
      <p:ext uri="{BB962C8B-B14F-4D97-AF65-F5344CB8AC3E}">
        <p14:creationId xmlns:p14="http://schemas.microsoft.com/office/powerpoint/2010/main" val="1660973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1ADE6F1-DB94-48E6-9248-C66F84E8B657}"/>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CH"/>
          </a:p>
        </p:txBody>
      </p:sp>
      <p:sp>
        <p:nvSpPr>
          <p:cNvPr id="3" name="Untertitel 2">
            <a:extLst>
              <a:ext uri="{FF2B5EF4-FFF2-40B4-BE49-F238E27FC236}">
                <a16:creationId xmlns:a16="http://schemas.microsoft.com/office/drawing/2014/main" id="{D1016D27-EA5E-4062-B5EC-55E643EE19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CH"/>
          </a:p>
        </p:txBody>
      </p:sp>
      <p:sp>
        <p:nvSpPr>
          <p:cNvPr id="4" name="Datumsplatzhalter 3">
            <a:extLst>
              <a:ext uri="{FF2B5EF4-FFF2-40B4-BE49-F238E27FC236}">
                <a16:creationId xmlns:a16="http://schemas.microsoft.com/office/drawing/2014/main" id="{F3CB42A3-26D8-4B97-B706-B5404E7AC818}"/>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5" name="Fußzeilenplatzhalter 4">
            <a:extLst>
              <a:ext uri="{FF2B5EF4-FFF2-40B4-BE49-F238E27FC236}">
                <a16:creationId xmlns:a16="http://schemas.microsoft.com/office/drawing/2014/main" id="{E2552B25-C563-4B20-B672-1CEDD8924B30}"/>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29E7327C-A341-43A8-BFB1-1A4B2B8AEA7F}"/>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30650626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ECB17C9-D1B3-47B6-BFBE-9C3D619668F8}"/>
              </a:ext>
            </a:extLst>
          </p:cNvPr>
          <p:cNvSpPr>
            <a:spLocks noGrp="1"/>
          </p:cNvSpPr>
          <p:nvPr>
            <p:ph type="title"/>
          </p:nvPr>
        </p:nvSpPr>
        <p:spPr/>
        <p:txBody>
          <a:bodyPr/>
          <a:lstStyle/>
          <a:p>
            <a:r>
              <a:rPr lang="de-DE"/>
              <a:t>Mastertitelformat bearbeiten</a:t>
            </a:r>
            <a:endParaRPr lang="de-CH"/>
          </a:p>
        </p:txBody>
      </p:sp>
      <p:sp>
        <p:nvSpPr>
          <p:cNvPr id="3" name="Vertikaler Textplatzhalter 2">
            <a:extLst>
              <a:ext uri="{FF2B5EF4-FFF2-40B4-BE49-F238E27FC236}">
                <a16:creationId xmlns:a16="http://schemas.microsoft.com/office/drawing/2014/main" id="{E609F81C-4E5B-4181-897A-37DC33AEAEBF}"/>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2CC7308E-E672-43B7-943D-13D0AE8150ED}"/>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5" name="Fußzeilenplatzhalter 4">
            <a:extLst>
              <a:ext uri="{FF2B5EF4-FFF2-40B4-BE49-F238E27FC236}">
                <a16:creationId xmlns:a16="http://schemas.microsoft.com/office/drawing/2014/main" id="{F18626C8-7302-4AA3-9A0B-3A779DA87311}"/>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C0E79829-9350-4DF9-B060-6559A774AE98}"/>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891202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E380634C-B556-451B-8D49-ABEB381FB33A}"/>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CH"/>
          </a:p>
        </p:txBody>
      </p:sp>
      <p:sp>
        <p:nvSpPr>
          <p:cNvPr id="3" name="Vertikaler Textplatzhalter 2">
            <a:extLst>
              <a:ext uri="{FF2B5EF4-FFF2-40B4-BE49-F238E27FC236}">
                <a16:creationId xmlns:a16="http://schemas.microsoft.com/office/drawing/2014/main" id="{9D14B62A-CB57-4396-805D-E48DD62EF8E3}"/>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83DFA420-A05D-4A80-B5C2-0640D6DCFE29}"/>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5" name="Fußzeilenplatzhalter 4">
            <a:extLst>
              <a:ext uri="{FF2B5EF4-FFF2-40B4-BE49-F238E27FC236}">
                <a16:creationId xmlns:a16="http://schemas.microsoft.com/office/drawing/2014/main" id="{B48DE750-1631-4FAC-A39F-12A5DA33C140}"/>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8D887DD6-4F0D-40C2-A0A4-31786C263A04}"/>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3840464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A1BE2DD-B61A-48D2-ADA1-6600F72BFE87}"/>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6B56107A-D913-4630-9854-55C0FAB2CB4F}"/>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9199F078-00D1-4300-AD26-720C0EAA5B15}"/>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5" name="Fußzeilenplatzhalter 4">
            <a:extLst>
              <a:ext uri="{FF2B5EF4-FFF2-40B4-BE49-F238E27FC236}">
                <a16:creationId xmlns:a16="http://schemas.microsoft.com/office/drawing/2014/main" id="{6FAB4A10-19D9-48E1-8118-4DA7496FFBCF}"/>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C2F31FDB-EF95-4E89-A6FB-BD7E9096E24F}"/>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417539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8978DA6-A94D-4808-92EB-217CEE591A69}"/>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CH"/>
          </a:p>
        </p:txBody>
      </p:sp>
      <p:sp>
        <p:nvSpPr>
          <p:cNvPr id="3" name="Textplatzhalter 2">
            <a:extLst>
              <a:ext uri="{FF2B5EF4-FFF2-40B4-BE49-F238E27FC236}">
                <a16:creationId xmlns:a16="http://schemas.microsoft.com/office/drawing/2014/main" id="{268CCF5C-5AF4-47A6-9CCC-5897731524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892D5681-2C85-4ACF-9437-020088F65DC2}"/>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5" name="Fußzeilenplatzhalter 4">
            <a:extLst>
              <a:ext uri="{FF2B5EF4-FFF2-40B4-BE49-F238E27FC236}">
                <a16:creationId xmlns:a16="http://schemas.microsoft.com/office/drawing/2014/main" id="{AD6F56D3-59B2-4866-9651-C242B4943090}"/>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98C5A316-CBB4-464B-8AB4-CA769E895DF7}"/>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9707115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3EF5ADE-D7B8-4D21-A52A-504E79802070}"/>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96B5F130-E801-4985-B3B7-587C0FCDDE3F}"/>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0224A099-5911-4A23-882F-34FC79D1E13F}"/>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a:extLst>
              <a:ext uri="{FF2B5EF4-FFF2-40B4-BE49-F238E27FC236}">
                <a16:creationId xmlns:a16="http://schemas.microsoft.com/office/drawing/2014/main" id="{746BB76E-1A89-4046-B460-D36AC9FEABC7}"/>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6" name="Fußzeilenplatzhalter 5">
            <a:extLst>
              <a:ext uri="{FF2B5EF4-FFF2-40B4-BE49-F238E27FC236}">
                <a16:creationId xmlns:a16="http://schemas.microsoft.com/office/drawing/2014/main" id="{5ACF0207-8935-499F-BD8E-6F800EE73BF0}"/>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479F4727-822A-4121-8F4C-84F3E4B032B4}"/>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3446723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3449F28-55E1-4D34-9CA4-B866A02D41AC}"/>
              </a:ext>
            </a:extLst>
          </p:cNvPr>
          <p:cNvSpPr>
            <a:spLocks noGrp="1"/>
          </p:cNvSpPr>
          <p:nvPr>
            <p:ph type="title"/>
          </p:nvPr>
        </p:nvSpPr>
        <p:spPr>
          <a:xfrm>
            <a:off x="839788" y="365125"/>
            <a:ext cx="10515600" cy="1325563"/>
          </a:xfrm>
        </p:spPr>
        <p:txBody>
          <a:bodyPr/>
          <a:lstStyle/>
          <a:p>
            <a:r>
              <a:rPr lang="de-DE"/>
              <a:t>Mastertitelformat bearbeiten</a:t>
            </a:r>
            <a:endParaRPr lang="de-CH"/>
          </a:p>
        </p:txBody>
      </p:sp>
      <p:sp>
        <p:nvSpPr>
          <p:cNvPr id="3" name="Textplatzhalter 2">
            <a:extLst>
              <a:ext uri="{FF2B5EF4-FFF2-40B4-BE49-F238E27FC236}">
                <a16:creationId xmlns:a16="http://schemas.microsoft.com/office/drawing/2014/main" id="{348BB77D-E4E7-4E30-911B-1658BAE650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81E91FEA-C185-46BB-BB21-6B34AA560D2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a:extLst>
              <a:ext uri="{FF2B5EF4-FFF2-40B4-BE49-F238E27FC236}">
                <a16:creationId xmlns:a16="http://schemas.microsoft.com/office/drawing/2014/main" id="{159CFC16-6CA9-459A-BEE1-BA3533AD79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D4F52F83-61A2-4B1C-9EA6-5E8084A35206}"/>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a:extLst>
              <a:ext uri="{FF2B5EF4-FFF2-40B4-BE49-F238E27FC236}">
                <a16:creationId xmlns:a16="http://schemas.microsoft.com/office/drawing/2014/main" id="{5334D058-CBB7-4746-A7DB-C9183284239A}"/>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8" name="Fußzeilenplatzhalter 7">
            <a:extLst>
              <a:ext uri="{FF2B5EF4-FFF2-40B4-BE49-F238E27FC236}">
                <a16:creationId xmlns:a16="http://schemas.microsoft.com/office/drawing/2014/main" id="{FB56C226-570C-465C-93BC-43500DEF895A}"/>
              </a:ext>
            </a:extLst>
          </p:cNvPr>
          <p:cNvSpPr>
            <a:spLocks noGrp="1"/>
          </p:cNvSpPr>
          <p:nvPr>
            <p:ph type="ftr" sz="quarter" idx="11"/>
          </p:nvPr>
        </p:nvSpPr>
        <p:spPr/>
        <p:txBody>
          <a:bodyPr/>
          <a:lstStyle/>
          <a:p>
            <a:endParaRPr lang="de-CH"/>
          </a:p>
        </p:txBody>
      </p:sp>
      <p:sp>
        <p:nvSpPr>
          <p:cNvPr id="9" name="Foliennummernplatzhalter 8">
            <a:extLst>
              <a:ext uri="{FF2B5EF4-FFF2-40B4-BE49-F238E27FC236}">
                <a16:creationId xmlns:a16="http://schemas.microsoft.com/office/drawing/2014/main" id="{57B52131-F403-4839-A746-19FB3EB72FE4}"/>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12818857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F88B36-77A3-4ED3-B2AF-E88286E567B6}"/>
              </a:ext>
            </a:extLst>
          </p:cNvPr>
          <p:cNvSpPr>
            <a:spLocks noGrp="1"/>
          </p:cNvSpPr>
          <p:nvPr>
            <p:ph type="title"/>
          </p:nvPr>
        </p:nvSpPr>
        <p:spPr/>
        <p:txBody>
          <a:bodyPr/>
          <a:lstStyle/>
          <a:p>
            <a:r>
              <a:rPr lang="de-DE"/>
              <a:t>Mastertitelformat bearbeiten</a:t>
            </a:r>
            <a:endParaRPr lang="de-CH"/>
          </a:p>
        </p:txBody>
      </p:sp>
      <p:sp>
        <p:nvSpPr>
          <p:cNvPr id="3" name="Datumsplatzhalter 2">
            <a:extLst>
              <a:ext uri="{FF2B5EF4-FFF2-40B4-BE49-F238E27FC236}">
                <a16:creationId xmlns:a16="http://schemas.microsoft.com/office/drawing/2014/main" id="{FC2B65D9-827A-4CE0-971B-98AAD975B4F9}"/>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4" name="Fußzeilenplatzhalter 3">
            <a:extLst>
              <a:ext uri="{FF2B5EF4-FFF2-40B4-BE49-F238E27FC236}">
                <a16:creationId xmlns:a16="http://schemas.microsoft.com/office/drawing/2014/main" id="{8A089343-091C-40B8-B5C3-3EDC02F9F0F0}"/>
              </a:ext>
            </a:extLst>
          </p:cNvPr>
          <p:cNvSpPr>
            <a:spLocks noGrp="1"/>
          </p:cNvSpPr>
          <p:nvPr>
            <p:ph type="ftr" sz="quarter" idx="11"/>
          </p:nvPr>
        </p:nvSpPr>
        <p:spPr/>
        <p:txBody>
          <a:bodyPr/>
          <a:lstStyle/>
          <a:p>
            <a:endParaRPr lang="de-CH"/>
          </a:p>
        </p:txBody>
      </p:sp>
      <p:sp>
        <p:nvSpPr>
          <p:cNvPr id="5" name="Foliennummernplatzhalter 4">
            <a:extLst>
              <a:ext uri="{FF2B5EF4-FFF2-40B4-BE49-F238E27FC236}">
                <a16:creationId xmlns:a16="http://schemas.microsoft.com/office/drawing/2014/main" id="{1AE42B45-876C-4E06-9964-19328DE29F1B}"/>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1327198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55E04D3-7083-4DD0-A421-D450AD1A9DB4}"/>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3" name="Fußzeilenplatzhalter 2">
            <a:extLst>
              <a:ext uri="{FF2B5EF4-FFF2-40B4-BE49-F238E27FC236}">
                <a16:creationId xmlns:a16="http://schemas.microsoft.com/office/drawing/2014/main" id="{5C5D6F15-0382-4896-B152-B10C461900CE}"/>
              </a:ext>
            </a:extLst>
          </p:cNvPr>
          <p:cNvSpPr>
            <a:spLocks noGrp="1"/>
          </p:cNvSpPr>
          <p:nvPr>
            <p:ph type="ftr" sz="quarter" idx="11"/>
          </p:nvPr>
        </p:nvSpPr>
        <p:spPr/>
        <p:txBody>
          <a:bodyPr/>
          <a:lstStyle/>
          <a:p>
            <a:endParaRPr lang="de-CH"/>
          </a:p>
        </p:txBody>
      </p:sp>
      <p:sp>
        <p:nvSpPr>
          <p:cNvPr id="4" name="Foliennummernplatzhalter 3">
            <a:extLst>
              <a:ext uri="{FF2B5EF4-FFF2-40B4-BE49-F238E27FC236}">
                <a16:creationId xmlns:a16="http://schemas.microsoft.com/office/drawing/2014/main" id="{F1AB2E3C-907E-4C8D-BDAE-46D3452A8E8D}"/>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3520474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D8B2ED4-3575-48E3-A64D-19BD3370D20B}"/>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Inhaltsplatzhalter 2">
            <a:extLst>
              <a:ext uri="{FF2B5EF4-FFF2-40B4-BE49-F238E27FC236}">
                <a16:creationId xmlns:a16="http://schemas.microsoft.com/office/drawing/2014/main" id="{874F454C-093E-4310-B497-C2595CD9A8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a:extLst>
              <a:ext uri="{FF2B5EF4-FFF2-40B4-BE49-F238E27FC236}">
                <a16:creationId xmlns:a16="http://schemas.microsoft.com/office/drawing/2014/main" id="{7D4BDEB7-8772-432C-9FB7-290A6066D9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20D0751C-3F12-4738-89C8-4A1185596D70}"/>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6" name="Fußzeilenplatzhalter 5">
            <a:extLst>
              <a:ext uri="{FF2B5EF4-FFF2-40B4-BE49-F238E27FC236}">
                <a16:creationId xmlns:a16="http://schemas.microsoft.com/office/drawing/2014/main" id="{D99BE47E-8D63-4ADA-82F5-534E358D70F6}"/>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4A4DE5B1-5D9F-4046-AEF3-9133553FDFF6}"/>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709812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66459E8-5BBB-41D4-BB2B-40332A67C3D4}"/>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Bildplatzhalter 2">
            <a:extLst>
              <a:ext uri="{FF2B5EF4-FFF2-40B4-BE49-F238E27FC236}">
                <a16:creationId xmlns:a16="http://schemas.microsoft.com/office/drawing/2014/main" id="{1223CBC5-711F-40CF-AF7C-C87C03546D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a:extLst>
              <a:ext uri="{FF2B5EF4-FFF2-40B4-BE49-F238E27FC236}">
                <a16:creationId xmlns:a16="http://schemas.microsoft.com/office/drawing/2014/main" id="{FD658192-E957-4032-9830-5F0E428285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6F7E2117-F6FC-4379-A02F-1FBF4AFAF0AD}"/>
              </a:ext>
            </a:extLst>
          </p:cNvPr>
          <p:cNvSpPr>
            <a:spLocks noGrp="1"/>
          </p:cNvSpPr>
          <p:nvPr>
            <p:ph type="dt" sz="half" idx="10"/>
          </p:nvPr>
        </p:nvSpPr>
        <p:spPr/>
        <p:txBody>
          <a:bodyPr/>
          <a:lstStyle/>
          <a:p>
            <a:fld id="{028EE665-AE65-4451-BF52-B0CCC024F30D}" type="datetimeFigureOut">
              <a:rPr lang="de-CH" smtClean="0"/>
              <a:t>16.12.2019</a:t>
            </a:fld>
            <a:endParaRPr lang="de-CH"/>
          </a:p>
        </p:txBody>
      </p:sp>
      <p:sp>
        <p:nvSpPr>
          <p:cNvPr id="6" name="Fußzeilenplatzhalter 5">
            <a:extLst>
              <a:ext uri="{FF2B5EF4-FFF2-40B4-BE49-F238E27FC236}">
                <a16:creationId xmlns:a16="http://schemas.microsoft.com/office/drawing/2014/main" id="{2A3A51B8-9C76-4857-AAAB-B215BB17BDD6}"/>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577239BD-12F0-44C0-92A6-B84A47D04C65}"/>
              </a:ext>
            </a:extLst>
          </p:cNvPr>
          <p:cNvSpPr>
            <a:spLocks noGrp="1"/>
          </p:cNvSpPr>
          <p:nvPr>
            <p:ph type="sldNum" sz="quarter" idx="12"/>
          </p:nvPr>
        </p:nvSpPr>
        <p:spPr/>
        <p:txBody>
          <a:bodyPr/>
          <a:lstStyle/>
          <a:p>
            <a:fld id="{0A5ADFF3-4336-44CA-821D-DEF0C903F132}" type="slidenum">
              <a:rPr lang="de-CH" smtClean="0"/>
              <a:t>‹Nr.›</a:t>
            </a:fld>
            <a:endParaRPr lang="de-CH"/>
          </a:p>
        </p:txBody>
      </p:sp>
    </p:spTree>
    <p:extLst>
      <p:ext uri="{BB962C8B-B14F-4D97-AF65-F5344CB8AC3E}">
        <p14:creationId xmlns:p14="http://schemas.microsoft.com/office/powerpoint/2010/main" val="3781553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C41E7296-7D43-4FCF-94E6-5D122256CD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CH"/>
          </a:p>
        </p:txBody>
      </p:sp>
      <p:sp>
        <p:nvSpPr>
          <p:cNvPr id="3" name="Textplatzhalter 2">
            <a:extLst>
              <a:ext uri="{FF2B5EF4-FFF2-40B4-BE49-F238E27FC236}">
                <a16:creationId xmlns:a16="http://schemas.microsoft.com/office/drawing/2014/main" id="{56375B78-5D34-4B2C-A545-B6BFF9AC21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FF5B1556-42B4-4EE4-8C07-EE05A7C96D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8EE665-AE65-4451-BF52-B0CCC024F30D}" type="datetimeFigureOut">
              <a:rPr lang="de-CH" smtClean="0"/>
              <a:t>16.12.2019</a:t>
            </a:fld>
            <a:endParaRPr lang="de-CH"/>
          </a:p>
        </p:txBody>
      </p:sp>
      <p:sp>
        <p:nvSpPr>
          <p:cNvPr id="5" name="Fußzeilenplatzhalter 4">
            <a:extLst>
              <a:ext uri="{FF2B5EF4-FFF2-40B4-BE49-F238E27FC236}">
                <a16:creationId xmlns:a16="http://schemas.microsoft.com/office/drawing/2014/main" id="{1C0E920F-D764-40EE-BA70-409D6EDBAA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Foliennummernplatzhalter 5">
            <a:extLst>
              <a:ext uri="{FF2B5EF4-FFF2-40B4-BE49-F238E27FC236}">
                <a16:creationId xmlns:a16="http://schemas.microsoft.com/office/drawing/2014/main" id="{84891091-65C8-498E-865B-73DA646462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5ADFF3-4336-44CA-821D-DEF0C903F132}" type="slidenum">
              <a:rPr lang="de-CH" smtClean="0"/>
              <a:t>‹Nr.›</a:t>
            </a:fld>
            <a:endParaRPr lang="de-CH"/>
          </a:p>
        </p:txBody>
      </p:sp>
    </p:spTree>
    <p:extLst>
      <p:ext uri="{BB962C8B-B14F-4D97-AF65-F5344CB8AC3E}">
        <p14:creationId xmlns:p14="http://schemas.microsoft.com/office/powerpoint/2010/main" val="19301635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EFFBA8-587B-4DF5-BE6E-3881DEF8AF18}"/>
              </a:ext>
            </a:extLst>
          </p:cNvPr>
          <p:cNvSpPr>
            <a:spLocks noGrp="1"/>
          </p:cNvSpPr>
          <p:nvPr>
            <p:ph type="ctrTitle"/>
          </p:nvPr>
        </p:nvSpPr>
        <p:spPr/>
        <p:txBody>
          <a:bodyPr/>
          <a:lstStyle/>
          <a:p>
            <a:endParaRPr lang="de-CH" dirty="0"/>
          </a:p>
        </p:txBody>
      </p:sp>
      <p:sp>
        <p:nvSpPr>
          <p:cNvPr id="3" name="Untertitel 2">
            <a:extLst>
              <a:ext uri="{FF2B5EF4-FFF2-40B4-BE49-F238E27FC236}">
                <a16:creationId xmlns:a16="http://schemas.microsoft.com/office/drawing/2014/main" id="{2A59413B-D555-413A-B6A4-78D4B505226A}"/>
              </a:ext>
            </a:extLst>
          </p:cNvPr>
          <p:cNvSpPr>
            <a:spLocks noGrp="1"/>
          </p:cNvSpPr>
          <p:nvPr>
            <p:ph type="subTitle" idx="1"/>
          </p:nvPr>
        </p:nvSpPr>
        <p:spPr/>
        <p:txBody>
          <a:bodyPr/>
          <a:lstStyle/>
          <a:p>
            <a:endParaRPr lang="de-CH" dirty="0"/>
          </a:p>
        </p:txBody>
      </p:sp>
    </p:spTree>
    <p:extLst>
      <p:ext uri="{BB962C8B-B14F-4D97-AF65-F5344CB8AC3E}">
        <p14:creationId xmlns:p14="http://schemas.microsoft.com/office/powerpoint/2010/main" val="490043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29F3F9-D2CC-4D6D-B3CC-1A2B0C4F39F1}"/>
              </a:ext>
            </a:extLst>
          </p:cNvPr>
          <p:cNvSpPr>
            <a:spLocks noGrp="1"/>
          </p:cNvSpPr>
          <p:nvPr>
            <p:ph type="title"/>
          </p:nvPr>
        </p:nvSpPr>
        <p:spPr/>
        <p:txBody>
          <a:bodyPr/>
          <a:lstStyle/>
          <a:p>
            <a:r>
              <a:rPr lang="en-US" dirty="0"/>
              <a:t>Introduction</a:t>
            </a:r>
          </a:p>
        </p:txBody>
      </p:sp>
      <p:sp>
        <p:nvSpPr>
          <p:cNvPr id="3" name="Inhaltsplatzhalter 2">
            <a:extLst>
              <a:ext uri="{FF2B5EF4-FFF2-40B4-BE49-F238E27FC236}">
                <a16:creationId xmlns:a16="http://schemas.microsoft.com/office/drawing/2014/main" id="{8AC7F588-943E-4872-A868-167866D7A280}"/>
              </a:ext>
            </a:extLst>
          </p:cNvPr>
          <p:cNvSpPr>
            <a:spLocks noGrp="1"/>
          </p:cNvSpPr>
          <p:nvPr>
            <p:ph idx="1"/>
          </p:nvPr>
        </p:nvSpPr>
        <p:spPr>
          <a:xfrm>
            <a:off x="838200" y="1690688"/>
            <a:ext cx="5257800" cy="4486275"/>
          </a:xfrm>
        </p:spPr>
        <p:txBody>
          <a:bodyPr>
            <a:normAutofit lnSpcReduction="10000"/>
          </a:bodyPr>
          <a:lstStyle/>
          <a:p>
            <a:r>
              <a:rPr lang="en-GB" dirty="0"/>
              <a:t>This project is motivated by the increase in the usage of face detection.</a:t>
            </a:r>
          </a:p>
          <a:p>
            <a:r>
              <a:rPr lang="en-GB" dirty="0"/>
              <a:t>China </a:t>
            </a:r>
            <a:r>
              <a:rPr lang="en-GB" dirty="0">
                <a:sym typeface="Wingdings" panose="05000000000000000000" pitchFamily="2" charset="2"/>
              </a:rPr>
              <a:t> Social Credit System</a:t>
            </a:r>
          </a:p>
          <a:p>
            <a:pPr lvl="1"/>
            <a:r>
              <a:rPr lang="en-GB" dirty="0">
                <a:sym typeface="Wingdings" panose="05000000000000000000" pitchFamily="2" charset="2"/>
              </a:rPr>
              <a:t>“</a:t>
            </a:r>
            <a:r>
              <a:rPr lang="en-US" dirty="0"/>
              <a:t>it’s a </a:t>
            </a:r>
            <a:r>
              <a:rPr lang="en-US" b="1" dirty="0"/>
              <a:t>numerical grading system</a:t>
            </a:r>
            <a:r>
              <a:rPr lang="en-US" dirty="0"/>
              <a:t> that allows the </a:t>
            </a:r>
            <a:r>
              <a:rPr lang="en-US" b="1" dirty="0"/>
              <a:t>Chinese government</a:t>
            </a:r>
            <a:r>
              <a:rPr lang="en-US" dirty="0"/>
              <a:t> to monitor and </a:t>
            </a:r>
            <a:r>
              <a:rPr lang="en-US" b="1" dirty="0"/>
              <a:t>control the behavior of its citizens</a:t>
            </a:r>
            <a:r>
              <a:rPr lang="en-US" dirty="0"/>
              <a:t>” (Summers 2019).</a:t>
            </a:r>
          </a:p>
          <a:p>
            <a:pPr lvl="1"/>
            <a:r>
              <a:rPr lang="en-US" dirty="0"/>
              <a:t>Positive or negative points leads to sanctions. </a:t>
            </a:r>
          </a:p>
          <a:p>
            <a:r>
              <a:rPr lang="en-US" b="1" dirty="0"/>
              <a:t>OpenCV</a:t>
            </a:r>
            <a:endParaRPr lang="de-CH" b="1" dirty="0"/>
          </a:p>
          <a:p>
            <a:endParaRPr lang="de-CH" dirty="0"/>
          </a:p>
        </p:txBody>
      </p:sp>
      <p:pic>
        <p:nvPicPr>
          <p:cNvPr id="1026" name="Picture 2" descr="Chinese citizens given a social credit score that they carry with them.">
            <a:extLst>
              <a:ext uri="{FF2B5EF4-FFF2-40B4-BE49-F238E27FC236}">
                <a16:creationId xmlns:a16="http://schemas.microsoft.com/office/drawing/2014/main" id="{EA56D3CA-600D-4795-84FB-2253FFCA318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2330"/>
          <a:stretch/>
        </p:blipFill>
        <p:spPr bwMode="auto">
          <a:xfrm>
            <a:off x="6297854" y="1690688"/>
            <a:ext cx="5055946" cy="4486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6687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F253A1B-60A6-4E63-9E70-D2C27B5783D9}"/>
              </a:ext>
            </a:extLst>
          </p:cNvPr>
          <p:cNvSpPr>
            <a:spLocks noGrp="1"/>
          </p:cNvSpPr>
          <p:nvPr>
            <p:ph type="title"/>
          </p:nvPr>
        </p:nvSpPr>
        <p:spPr/>
        <p:txBody>
          <a:bodyPr/>
          <a:lstStyle/>
          <a:p>
            <a:r>
              <a:rPr lang="de-CH" dirty="0"/>
              <a:t>Project </a:t>
            </a:r>
            <a:r>
              <a:rPr lang="de-CH" dirty="0" err="1"/>
              <a:t>Overview</a:t>
            </a:r>
            <a:endParaRPr lang="de-CH" dirty="0"/>
          </a:p>
        </p:txBody>
      </p:sp>
      <p:sp>
        <p:nvSpPr>
          <p:cNvPr id="3" name="Inhaltsplatzhalter 2">
            <a:extLst>
              <a:ext uri="{FF2B5EF4-FFF2-40B4-BE49-F238E27FC236}">
                <a16:creationId xmlns:a16="http://schemas.microsoft.com/office/drawing/2014/main" id="{8041D599-986F-43FE-8113-C6E7727FAE9E}"/>
              </a:ext>
            </a:extLst>
          </p:cNvPr>
          <p:cNvSpPr>
            <a:spLocks noGrp="1"/>
          </p:cNvSpPr>
          <p:nvPr>
            <p:ph idx="1"/>
          </p:nvPr>
        </p:nvSpPr>
        <p:spPr/>
        <p:txBody>
          <a:bodyPr/>
          <a:lstStyle/>
          <a:p>
            <a:r>
              <a:rPr lang="de-CH" dirty="0" err="1"/>
              <a:t>Improving</a:t>
            </a:r>
            <a:r>
              <a:rPr lang="de-CH" dirty="0"/>
              <a:t> the </a:t>
            </a:r>
            <a:r>
              <a:rPr lang="de-CH" dirty="0" err="1"/>
              <a:t>face</a:t>
            </a:r>
            <a:r>
              <a:rPr lang="de-CH" dirty="0"/>
              <a:t> </a:t>
            </a:r>
            <a:r>
              <a:rPr lang="de-CH" dirty="0" err="1"/>
              <a:t>detection</a:t>
            </a:r>
            <a:r>
              <a:rPr lang="de-CH" dirty="0"/>
              <a:t> </a:t>
            </a:r>
            <a:r>
              <a:rPr lang="de-CH" dirty="0" err="1"/>
              <a:t>algorithm</a:t>
            </a:r>
            <a:endParaRPr lang="de-CH" dirty="0"/>
          </a:p>
          <a:p>
            <a:r>
              <a:rPr lang="de-CH" dirty="0" err="1"/>
              <a:t>Measuring</a:t>
            </a:r>
            <a:r>
              <a:rPr lang="de-CH" dirty="0"/>
              <a:t> </a:t>
            </a:r>
            <a:r>
              <a:rPr lang="de-CH" dirty="0" err="1"/>
              <a:t>similarity</a:t>
            </a:r>
            <a:r>
              <a:rPr lang="de-CH" dirty="0"/>
              <a:t> </a:t>
            </a:r>
            <a:r>
              <a:rPr lang="de-CH" dirty="0" err="1"/>
              <a:t>between</a:t>
            </a:r>
            <a:r>
              <a:rPr lang="de-CH" dirty="0"/>
              <a:t> </a:t>
            </a:r>
            <a:r>
              <a:rPr lang="de-CH" dirty="0" err="1"/>
              <a:t>pictures</a:t>
            </a:r>
            <a:endParaRPr lang="de-CH" dirty="0"/>
          </a:p>
          <a:p>
            <a:r>
              <a:rPr lang="de-CH" dirty="0" err="1"/>
              <a:t>Applying</a:t>
            </a:r>
            <a:r>
              <a:rPr lang="de-CH" dirty="0"/>
              <a:t> </a:t>
            </a:r>
            <a:r>
              <a:rPr lang="de-CH" dirty="0" err="1"/>
              <a:t>filters</a:t>
            </a:r>
            <a:r>
              <a:rPr lang="de-CH" dirty="0"/>
              <a:t> on </a:t>
            </a:r>
            <a:r>
              <a:rPr lang="de-CH" dirty="0" err="1"/>
              <a:t>faces</a:t>
            </a:r>
            <a:r>
              <a:rPr lang="de-CH" dirty="0"/>
              <a:t> </a:t>
            </a:r>
          </a:p>
          <a:p>
            <a:r>
              <a:rPr lang="de-CH" dirty="0" err="1"/>
              <a:t>Creating</a:t>
            </a:r>
            <a:r>
              <a:rPr lang="de-CH" dirty="0"/>
              <a:t> a GUI (</a:t>
            </a:r>
            <a:r>
              <a:rPr lang="de-CH" dirty="0" err="1"/>
              <a:t>Graphical</a:t>
            </a:r>
            <a:r>
              <a:rPr lang="de-CH" dirty="0"/>
              <a:t> User Interface)</a:t>
            </a:r>
          </a:p>
        </p:txBody>
      </p:sp>
    </p:spTree>
    <p:extLst>
      <p:ext uri="{BB962C8B-B14F-4D97-AF65-F5344CB8AC3E}">
        <p14:creationId xmlns:p14="http://schemas.microsoft.com/office/powerpoint/2010/main" val="3099677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097F9B9-39C7-4D76-B9BC-8E7D6502F351}"/>
              </a:ext>
            </a:extLst>
          </p:cNvPr>
          <p:cNvSpPr>
            <a:spLocks noGrp="1"/>
          </p:cNvSpPr>
          <p:nvPr>
            <p:ph type="title"/>
          </p:nvPr>
        </p:nvSpPr>
        <p:spPr/>
        <p:txBody>
          <a:bodyPr/>
          <a:lstStyle/>
          <a:p>
            <a:r>
              <a:rPr lang="en-GB" dirty="0"/>
              <a:t>Improving face detection algorithm </a:t>
            </a:r>
            <a:endParaRPr lang="de-CH" dirty="0"/>
          </a:p>
        </p:txBody>
      </p:sp>
      <p:pic>
        <p:nvPicPr>
          <p:cNvPr id="4" name="Inhaltsplatzhalter 3">
            <a:extLst>
              <a:ext uri="{FF2B5EF4-FFF2-40B4-BE49-F238E27FC236}">
                <a16:creationId xmlns:a16="http://schemas.microsoft.com/office/drawing/2014/main" id="{93141822-3BDE-4BC5-A3ED-E69A8734FC28}"/>
              </a:ext>
            </a:extLst>
          </p:cNvPr>
          <p:cNvPicPr>
            <a:picLocks noGrp="1" noChangeAspect="1"/>
          </p:cNvPicPr>
          <p:nvPr>
            <p:ph idx="1"/>
          </p:nvPr>
        </p:nvPicPr>
        <p:blipFill>
          <a:blip r:embed="rId2"/>
          <a:stretch>
            <a:fillRect/>
          </a:stretch>
        </p:blipFill>
        <p:spPr>
          <a:xfrm>
            <a:off x="906403" y="1696403"/>
            <a:ext cx="5423775" cy="2717800"/>
          </a:xfrm>
          <a:prstGeom prst="rect">
            <a:avLst/>
          </a:prstGeom>
        </p:spPr>
      </p:pic>
      <p:pic>
        <p:nvPicPr>
          <p:cNvPr id="5" name="Grafik 4">
            <a:extLst>
              <a:ext uri="{FF2B5EF4-FFF2-40B4-BE49-F238E27FC236}">
                <a16:creationId xmlns:a16="http://schemas.microsoft.com/office/drawing/2014/main" id="{270BEE3E-E93E-4123-B027-739BA7C468EE}"/>
              </a:ext>
            </a:extLst>
          </p:cNvPr>
          <p:cNvPicPr/>
          <p:nvPr/>
        </p:nvPicPr>
        <p:blipFill>
          <a:blip r:embed="rId3"/>
          <a:stretch>
            <a:fillRect/>
          </a:stretch>
        </p:blipFill>
        <p:spPr>
          <a:xfrm>
            <a:off x="5861822" y="3853020"/>
            <a:ext cx="5423775" cy="2617153"/>
          </a:xfrm>
          <a:prstGeom prst="rect">
            <a:avLst/>
          </a:prstGeom>
        </p:spPr>
      </p:pic>
      <p:sp>
        <p:nvSpPr>
          <p:cNvPr id="6" name="Inhaltsplatzhalter 2">
            <a:extLst>
              <a:ext uri="{FF2B5EF4-FFF2-40B4-BE49-F238E27FC236}">
                <a16:creationId xmlns:a16="http://schemas.microsoft.com/office/drawing/2014/main" id="{4AC0B3B0-3C68-481C-A8CC-155C5875ADCC}"/>
              </a:ext>
            </a:extLst>
          </p:cNvPr>
          <p:cNvSpPr txBox="1">
            <a:spLocks/>
          </p:cNvSpPr>
          <p:nvPr/>
        </p:nvSpPr>
        <p:spPr>
          <a:xfrm>
            <a:off x="906402" y="4505387"/>
            <a:ext cx="4955419" cy="16715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dirty="0"/>
              <a:t>Frontal Face </a:t>
            </a:r>
            <a:r>
              <a:rPr lang="de-CH" dirty="0" err="1"/>
              <a:t>Detector</a:t>
            </a:r>
            <a:r>
              <a:rPr lang="de-CH" dirty="0"/>
              <a:t> and Eye </a:t>
            </a:r>
            <a:r>
              <a:rPr lang="de-CH" dirty="0" err="1"/>
              <a:t>Detector</a:t>
            </a:r>
            <a:r>
              <a:rPr lang="de-CH" dirty="0"/>
              <a:t> original </a:t>
            </a:r>
            <a:r>
              <a:rPr lang="de-CH" dirty="0" err="1"/>
              <a:t>image</a:t>
            </a:r>
            <a:endParaRPr lang="de-CH" dirty="0"/>
          </a:p>
        </p:txBody>
      </p:sp>
      <p:sp>
        <p:nvSpPr>
          <p:cNvPr id="7" name="Inhaltsplatzhalter 2">
            <a:extLst>
              <a:ext uri="{FF2B5EF4-FFF2-40B4-BE49-F238E27FC236}">
                <a16:creationId xmlns:a16="http://schemas.microsoft.com/office/drawing/2014/main" id="{83D02DC3-B908-439F-8168-E81E6062AD77}"/>
              </a:ext>
            </a:extLst>
          </p:cNvPr>
          <p:cNvSpPr txBox="1">
            <a:spLocks/>
          </p:cNvSpPr>
          <p:nvPr/>
        </p:nvSpPr>
        <p:spPr>
          <a:xfrm>
            <a:off x="6330178" y="2870368"/>
            <a:ext cx="4955419" cy="9769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CH" dirty="0"/>
              <a:t>Frontal Face </a:t>
            </a:r>
            <a:r>
              <a:rPr lang="de-CH" dirty="0" err="1"/>
              <a:t>Detector</a:t>
            </a:r>
            <a:r>
              <a:rPr lang="de-CH" dirty="0"/>
              <a:t> and Eye </a:t>
            </a:r>
            <a:r>
              <a:rPr lang="de-CH" dirty="0" err="1"/>
              <a:t>Detector</a:t>
            </a:r>
            <a:r>
              <a:rPr lang="de-CH" dirty="0"/>
              <a:t> at </a:t>
            </a:r>
            <a:r>
              <a:rPr lang="de-CH" dirty="0" err="1"/>
              <a:t>filtered</a:t>
            </a:r>
            <a:r>
              <a:rPr lang="de-CH" dirty="0"/>
              <a:t> </a:t>
            </a:r>
            <a:r>
              <a:rPr lang="de-CH" dirty="0" err="1"/>
              <a:t>image</a:t>
            </a:r>
            <a:endParaRPr lang="de-CH" dirty="0"/>
          </a:p>
          <a:p>
            <a:endParaRPr lang="de-CH" dirty="0"/>
          </a:p>
        </p:txBody>
      </p:sp>
    </p:spTree>
    <p:extLst>
      <p:ext uri="{BB962C8B-B14F-4D97-AF65-F5344CB8AC3E}">
        <p14:creationId xmlns:p14="http://schemas.microsoft.com/office/powerpoint/2010/main" val="2804820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8DFCBE-0868-4500-9AEE-4BD5C9248C94}"/>
              </a:ext>
            </a:extLst>
          </p:cNvPr>
          <p:cNvSpPr>
            <a:spLocks noGrp="1"/>
          </p:cNvSpPr>
          <p:nvPr>
            <p:ph type="title"/>
          </p:nvPr>
        </p:nvSpPr>
        <p:spPr/>
        <p:txBody>
          <a:bodyPr/>
          <a:lstStyle/>
          <a:p>
            <a:r>
              <a:rPr lang="de-CH" dirty="0" err="1"/>
              <a:t>Apply</a:t>
            </a:r>
            <a:r>
              <a:rPr lang="de-CH" dirty="0"/>
              <a:t> </a:t>
            </a:r>
            <a:r>
              <a:rPr lang="de-CH" dirty="0" err="1"/>
              <a:t>any</a:t>
            </a:r>
            <a:r>
              <a:rPr lang="de-CH" dirty="0"/>
              <a:t> Filter on </a:t>
            </a:r>
            <a:r>
              <a:rPr lang="de-CH" dirty="0" err="1"/>
              <a:t>faces</a:t>
            </a:r>
            <a:endParaRPr lang="de-CH" dirty="0"/>
          </a:p>
        </p:txBody>
      </p:sp>
      <p:sp>
        <p:nvSpPr>
          <p:cNvPr id="3" name="Inhaltsplatzhalter 2">
            <a:extLst>
              <a:ext uri="{FF2B5EF4-FFF2-40B4-BE49-F238E27FC236}">
                <a16:creationId xmlns:a16="http://schemas.microsoft.com/office/drawing/2014/main" id="{0A707C64-FC5A-439A-9B08-1D17A2BF2F66}"/>
              </a:ext>
            </a:extLst>
          </p:cNvPr>
          <p:cNvSpPr>
            <a:spLocks noGrp="1"/>
          </p:cNvSpPr>
          <p:nvPr>
            <p:ph idx="1"/>
          </p:nvPr>
        </p:nvSpPr>
        <p:spPr>
          <a:xfrm>
            <a:off x="838200" y="1690688"/>
            <a:ext cx="10713440" cy="4486275"/>
          </a:xfrm>
        </p:spPr>
        <p:txBody>
          <a:bodyPr>
            <a:normAutofit lnSpcReduction="10000"/>
          </a:bodyPr>
          <a:lstStyle/>
          <a:p>
            <a:r>
              <a:rPr lang="de-CH" dirty="0"/>
              <a:t>Task 5 and 6: </a:t>
            </a:r>
          </a:p>
          <a:p>
            <a:pPr lvl="1"/>
            <a:r>
              <a:rPr lang="de-CH" sz="2000" dirty="0"/>
              <a:t>Blur </a:t>
            </a:r>
            <a:r>
              <a:rPr lang="de-CH" sz="2000" dirty="0" err="1"/>
              <a:t>or</a:t>
            </a:r>
            <a:r>
              <a:rPr lang="de-CH" sz="2000" dirty="0"/>
              <a:t> </a:t>
            </a:r>
            <a:r>
              <a:rPr lang="de-CH" sz="2000" dirty="0" err="1"/>
              <a:t>filter</a:t>
            </a:r>
            <a:r>
              <a:rPr lang="de-CH" sz="2000" dirty="0"/>
              <a:t> </a:t>
            </a:r>
            <a:r>
              <a:rPr lang="de-CH" sz="2000" dirty="0" err="1"/>
              <a:t>the</a:t>
            </a:r>
            <a:r>
              <a:rPr lang="de-CH" sz="2000" dirty="0"/>
              <a:t> </a:t>
            </a:r>
            <a:r>
              <a:rPr lang="de-CH" sz="2000" dirty="0" err="1"/>
              <a:t>given</a:t>
            </a:r>
            <a:r>
              <a:rPr lang="de-CH" sz="2000" dirty="0"/>
              <a:t> </a:t>
            </a:r>
            <a:r>
              <a:rPr lang="de-CH" sz="2000" dirty="0" err="1"/>
              <a:t>location</a:t>
            </a:r>
            <a:endParaRPr lang="de-CH" sz="2000" dirty="0"/>
          </a:p>
          <a:p>
            <a:pPr lvl="1"/>
            <a:r>
              <a:rPr lang="de-CH" sz="2000" dirty="0"/>
              <a:t>A </a:t>
            </a:r>
            <a:r>
              <a:rPr lang="de-CH" sz="2000" dirty="0" err="1"/>
              <a:t>set</a:t>
            </a:r>
            <a:r>
              <a:rPr lang="de-CH" sz="2000" dirty="0"/>
              <a:t> </a:t>
            </a:r>
            <a:r>
              <a:rPr lang="de-CH" sz="2000" dirty="0" err="1"/>
              <a:t>of</a:t>
            </a:r>
            <a:r>
              <a:rPr lang="de-CH" sz="2000" dirty="0"/>
              <a:t> </a:t>
            </a:r>
            <a:r>
              <a:rPr lang="de-CH" sz="2000" dirty="0" err="1"/>
              <a:t>filters</a:t>
            </a:r>
            <a:r>
              <a:rPr lang="de-CH" sz="2000" dirty="0"/>
              <a:t> (Master </a:t>
            </a:r>
            <a:r>
              <a:rPr lang="de-CH" sz="2000" dirty="0" err="1"/>
              <a:t>filter</a:t>
            </a:r>
            <a:r>
              <a:rPr lang="de-CH" sz="2000" dirty="0"/>
              <a:t>, </a:t>
            </a:r>
            <a:r>
              <a:rPr lang="de-CH" sz="2000" dirty="0" err="1"/>
              <a:t>standard</a:t>
            </a:r>
            <a:r>
              <a:rPr lang="de-CH" sz="2000" dirty="0"/>
              <a:t> </a:t>
            </a:r>
            <a:r>
              <a:rPr lang="de-CH" sz="2000" dirty="0" err="1"/>
              <a:t>bluring</a:t>
            </a:r>
            <a:r>
              <a:rPr lang="de-CH" sz="2000" dirty="0"/>
              <a:t> CV2, </a:t>
            </a:r>
            <a:r>
              <a:rPr lang="de-CH" sz="2000" dirty="0" err="1"/>
              <a:t>Gaussian</a:t>
            </a:r>
            <a:r>
              <a:rPr lang="de-CH" sz="2000" dirty="0"/>
              <a:t> </a:t>
            </a:r>
            <a:r>
              <a:rPr lang="de-CH" sz="2000" dirty="0" err="1"/>
              <a:t>filter</a:t>
            </a:r>
            <a:r>
              <a:rPr lang="de-CH" sz="2000" dirty="0"/>
              <a:t>, </a:t>
            </a:r>
            <a:r>
              <a:rPr lang="de-CH" sz="2000" dirty="0" err="1"/>
              <a:t>pixel</a:t>
            </a:r>
            <a:r>
              <a:rPr lang="de-CH" sz="2000" dirty="0"/>
              <a:t> </a:t>
            </a:r>
            <a:r>
              <a:rPr lang="de-CH" sz="2000" dirty="0" err="1"/>
              <a:t>shifter</a:t>
            </a:r>
            <a:r>
              <a:rPr lang="de-CH" sz="2000" dirty="0"/>
              <a:t>)</a:t>
            </a:r>
          </a:p>
          <a:p>
            <a:pPr lvl="1"/>
            <a:r>
              <a:rPr lang="de-CH" sz="2000" dirty="0" err="1"/>
              <a:t>Coloured</a:t>
            </a:r>
            <a:r>
              <a:rPr lang="de-CH" sz="2000" dirty="0"/>
              <a:t> </a:t>
            </a:r>
            <a:r>
              <a:rPr lang="de-CH" sz="2000" dirty="0" err="1"/>
              <a:t>or</a:t>
            </a:r>
            <a:r>
              <a:rPr lang="de-CH" sz="2000" dirty="0"/>
              <a:t> </a:t>
            </a:r>
            <a:r>
              <a:rPr lang="de-CH" sz="2000" dirty="0" err="1"/>
              <a:t>gray</a:t>
            </a:r>
            <a:r>
              <a:rPr lang="de-CH" sz="2000" dirty="0"/>
              <a:t> </a:t>
            </a:r>
            <a:r>
              <a:rPr lang="de-CH" sz="2000" dirty="0" err="1"/>
              <a:t>toned</a:t>
            </a:r>
            <a:r>
              <a:rPr lang="de-CH" sz="2000" dirty="0"/>
              <a:t> </a:t>
            </a:r>
            <a:r>
              <a:rPr lang="de-CH" sz="2000" dirty="0" err="1"/>
              <a:t>image</a:t>
            </a:r>
            <a:endParaRPr lang="de-CH" sz="2000" dirty="0"/>
          </a:p>
          <a:p>
            <a:pPr lvl="1"/>
            <a:r>
              <a:rPr lang="de-CH" sz="2000" dirty="0"/>
              <a:t>Unterstand </a:t>
            </a:r>
            <a:r>
              <a:rPr lang="de-CH" sz="2000" dirty="0" err="1"/>
              <a:t>the</a:t>
            </a:r>
            <a:r>
              <a:rPr lang="de-CH" sz="2000" dirty="0"/>
              <a:t> </a:t>
            </a:r>
            <a:r>
              <a:rPr lang="de-CH" sz="2000" dirty="0" err="1"/>
              <a:t>openCV</a:t>
            </a:r>
            <a:r>
              <a:rPr lang="de-CH" sz="2000" dirty="0"/>
              <a:t> </a:t>
            </a:r>
            <a:r>
              <a:rPr lang="de-CH" sz="2000" dirty="0" err="1"/>
              <a:t>face</a:t>
            </a:r>
            <a:r>
              <a:rPr lang="de-CH" sz="2000" dirty="0"/>
              <a:t> </a:t>
            </a:r>
            <a:r>
              <a:rPr lang="de-CH" sz="2000" dirty="0" err="1"/>
              <a:t>dedector</a:t>
            </a:r>
            <a:endParaRPr lang="de-CH" sz="2000" dirty="0"/>
          </a:p>
          <a:p>
            <a:pPr marL="457200" lvl="1" indent="0">
              <a:buNone/>
            </a:pPr>
            <a:endParaRPr lang="de-CH" sz="2000" dirty="0"/>
          </a:p>
          <a:p>
            <a:r>
              <a:rPr lang="de-CH" dirty="0" err="1"/>
              <a:t>My</a:t>
            </a:r>
            <a:r>
              <a:rPr lang="de-CH" dirty="0"/>
              <a:t> </a:t>
            </a:r>
            <a:r>
              <a:rPr lang="de-CH" dirty="0" err="1"/>
              <a:t>main</a:t>
            </a:r>
            <a:r>
              <a:rPr lang="de-CH" dirty="0"/>
              <a:t> </a:t>
            </a:r>
            <a:r>
              <a:rPr lang="de-CH" dirty="0" err="1"/>
              <a:t>goal</a:t>
            </a:r>
            <a:r>
              <a:rPr lang="de-CH" dirty="0"/>
              <a:t>:</a:t>
            </a:r>
          </a:p>
          <a:p>
            <a:pPr lvl="1"/>
            <a:r>
              <a:rPr lang="en-US" sz="2000" dirty="0"/>
              <a:t>Minimal impact on the image for the human eye/face </a:t>
            </a:r>
            <a:r>
              <a:rPr lang="en-US" sz="2000" dirty="0" err="1"/>
              <a:t>dedection</a:t>
            </a:r>
            <a:endParaRPr lang="en-US" sz="2000" dirty="0"/>
          </a:p>
          <a:p>
            <a:pPr lvl="1"/>
            <a:r>
              <a:rPr lang="de-CH" sz="2000" dirty="0" err="1"/>
              <a:t>What</a:t>
            </a:r>
            <a:r>
              <a:rPr lang="de-CH" sz="2000" dirty="0"/>
              <a:t> </a:t>
            </a:r>
            <a:r>
              <a:rPr lang="de-CH" sz="2000" dirty="0" err="1"/>
              <a:t>are</a:t>
            </a:r>
            <a:r>
              <a:rPr lang="de-CH" sz="2000" dirty="0"/>
              <a:t> </a:t>
            </a:r>
            <a:r>
              <a:rPr lang="de-CH" sz="2000" dirty="0" err="1"/>
              <a:t>the</a:t>
            </a:r>
            <a:r>
              <a:rPr lang="de-CH" sz="2000" dirty="0"/>
              <a:t> </a:t>
            </a:r>
            <a:r>
              <a:rPr lang="de-CH" sz="2000" dirty="0" err="1"/>
              <a:t>opportunities</a:t>
            </a:r>
            <a:r>
              <a:rPr lang="de-CH" sz="2000" dirty="0"/>
              <a:t>?</a:t>
            </a:r>
          </a:p>
          <a:p>
            <a:pPr marL="457200" lvl="1" indent="0">
              <a:buNone/>
            </a:pPr>
            <a:endParaRPr lang="de-CH" sz="2000" dirty="0"/>
          </a:p>
          <a:p>
            <a:r>
              <a:rPr lang="de-CH" dirty="0" err="1"/>
              <a:t>What</a:t>
            </a:r>
            <a:r>
              <a:rPr lang="de-CH" dirty="0"/>
              <a:t> I </a:t>
            </a:r>
            <a:r>
              <a:rPr lang="de-CH" dirty="0" err="1"/>
              <a:t>did</a:t>
            </a:r>
            <a:r>
              <a:rPr lang="de-CH" dirty="0"/>
              <a:t>: </a:t>
            </a:r>
          </a:p>
          <a:p>
            <a:pPr lvl="1"/>
            <a:r>
              <a:rPr lang="de-CH" sz="2000" dirty="0" err="1"/>
              <a:t>Four</a:t>
            </a:r>
            <a:r>
              <a:rPr lang="de-CH" sz="2000" dirty="0"/>
              <a:t> </a:t>
            </a:r>
            <a:r>
              <a:rPr lang="de-CH" sz="2000" dirty="0" err="1"/>
              <a:t>filters</a:t>
            </a:r>
            <a:r>
              <a:rPr lang="de-CH" sz="2000" dirty="0"/>
              <a:t> </a:t>
            </a:r>
            <a:r>
              <a:rPr lang="de-CH" sz="2000" dirty="0" err="1"/>
              <a:t>that</a:t>
            </a:r>
            <a:r>
              <a:rPr lang="de-CH" sz="2000" dirty="0"/>
              <a:t> </a:t>
            </a:r>
            <a:r>
              <a:rPr lang="de-CH" sz="2000" dirty="0" err="1"/>
              <a:t>you</a:t>
            </a:r>
            <a:r>
              <a:rPr lang="de-CH" sz="2000" dirty="0"/>
              <a:t> </a:t>
            </a:r>
            <a:r>
              <a:rPr lang="de-CH" sz="2000" dirty="0" err="1"/>
              <a:t>can</a:t>
            </a:r>
            <a:r>
              <a:rPr lang="de-CH" sz="2000" dirty="0"/>
              <a:t> </a:t>
            </a:r>
            <a:r>
              <a:rPr lang="de-CH" sz="2000" dirty="0" err="1"/>
              <a:t>apply</a:t>
            </a:r>
            <a:r>
              <a:rPr lang="de-CH" sz="2000" dirty="0"/>
              <a:t> </a:t>
            </a:r>
            <a:r>
              <a:rPr lang="de-CH" sz="2000" dirty="0" err="1"/>
              <a:t>more</a:t>
            </a:r>
            <a:r>
              <a:rPr lang="de-CH" sz="2000" dirty="0"/>
              <a:t> </a:t>
            </a:r>
            <a:r>
              <a:rPr lang="de-CH" sz="2000" dirty="0" err="1"/>
              <a:t>the</a:t>
            </a:r>
            <a:r>
              <a:rPr lang="de-CH" sz="2000" dirty="0"/>
              <a:t> </a:t>
            </a:r>
            <a:r>
              <a:rPr lang="de-CH" sz="2000" dirty="0" err="1"/>
              <a:t>one</a:t>
            </a:r>
            <a:r>
              <a:rPr lang="de-CH" sz="2000" dirty="0"/>
              <a:t> time</a:t>
            </a:r>
          </a:p>
          <a:p>
            <a:pPr lvl="1"/>
            <a:r>
              <a:rPr lang="en-US" sz="2000" dirty="0"/>
              <a:t>Trying to optimize the filter</a:t>
            </a:r>
            <a:endParaRPr lang="de-CH" sz="2000" dirty="0"/>
          </a:p>
        </p:txBody>
      </p:sp>
    </p:spTree>
    <p:extLst>
      <p:ext uri="{BB962C8B-B14F-4D97-AF65-F5344CB8AC3E}">
        <p14:creationId xmlns:p14="http://schemas.microsoft.com/office/powerpoint/2010/main" val="2424032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E5DDEB9-DDB4-46EC-9A10-6ABA33AC231C}"/>
              </a:ext>
            </a:extLst>
          </p:cNvPr>
          <p:cNvSpPr>
            <a:spLocks noGrp="1"/>
          </p:cNvSpPr>
          <p:nvPr>
            <p:ph type="title"/>
          </p:nvPr>
        </p:nvSpPr>
        <p:spPr/>
        <p:txBody>
          <a:bodyPr/>
          <a:lstStyle/>
          <a:p>
            <a:r>
              <a:rPr lang="de-CH" dirty="0"/>
              <a:t>Demonstration and </a:t>
            </a:r>
            <a:r>
              <a:rPr lang="de-CH" dirty="0" err="1"/>
              <a:t>lesson</a:t>
            </a:r>
            <a:r>
              <a:rPr lang="de-CH" dirty="0"/>
              <a:t> </a:t>
            </a:r>
            <a:r>
              <a:rPr lang="de-CH" dirty="0" err="1"/>
              <a:t>learned</a:t>
            </a:r>
            <a:endParaRPr lang="de-CH" dirty="0"/>
          </a:p>
        </p:txBody>
      </p:sp>
      <p:sp>
        <p:nvSpPr>
          <p:cNvPr id="3" name="Inhaltsplatzhalter 2">
            <a:extLst>
              <a:ext uri="{FF2B5EF4-FFF2-40B4-BE49-F238E27FC236}">
                <a16:creationId xmlns:a16="http://schemas.microsoft.com/office/drawing/2014/main" id="{3F616925-161A-42FB-BFA4-7854490B3303}"/>
              </a:ext>
            </a:extLst>
          </p:cNvPr>
          <p:cNvSpPr>
            <a:spLocks noGrp="1"/>
          </p:cNvSpPr>
          <p:nvPr>
            <p:ph idx="1"/>
          </p:nvPr>
        </p:nvSpPr>
        <p:spPr/>
        <p:txBody>
          <a:bodyPr/>
          <a:lstStyle/>
          <a:p>
            <a:r>
              <a:rPr lang="de-CH" dirty="0"/>
              <a:t>Demonstration</a:t>
            </a:r>
          </a:p>
          <a:p>
            <a:r>
              <a:rPr lang="de-CH" dirty="0" err="1"/>
              <a:t>Depend</a:t>
            </a:r>
            <a:r>
              <a:rPr lang="de-CH" dirty="0"/>
              <a:t> on </a:t>
            </a:r>
            <a:r>
              <a:rPr lang="de-CH" dirty="0" err="1"/>
              <a:t>the</a:t>
            </a:r>
            <a:r>
              <a:rPr lang="de-CH" dirty="0"/>
              <a:t> </a:t>
            </a:r>
            <a:r>
              <a:rPr lang="de-CH" dirty="0" err="1"/>
              <a:t>picture</a:t>
            </a:r>
            <a:r>
              <a:rPr lang="de-CH" dirty="0"/>
              <a:t> </a:t>
            </a:r>
            <a:r>
              <a:rPr lang="de-CH" dirty="0" err="1"/>
              <a:t>how</a:t>
            </a:r>
            <a:r>
              <a:rPr lang="de-CH" dirty="0"/>
              <a:t> </a:t>
            </a:r>
            <a:r>
              <a:rPr lang="de-CH" dirty="0" err="1"/>
              <a:t>good</a:t>
            </a:r>
            <a:r>
              <a:rPr lang="de-CH" dirty="0"/>
              <a:t> </a:t>
            </a:r>
            <a:r>
              <a:rPr lang="de-CH" dirty="0" err="1"/>
              <a:t>the</a:t>
            </a:r>
            <a:r>
              <a:rPr lang="de-CH" dirty="0"/>
              <a:t> </a:t>
            </a:r>
            <a:r>
              <a:rPr lang="de-CH" dirty="0" err="1"/>
              <a:t>opencv</a:t>
            </a:r>
            <a:r>
              <a:rPr lang="de-CH" dirty="0"/>
              <a:t> </a:t>
            </a:r>
            <a:r>
              <a:rPr lang="de-CH" dirty="0" err="1"/>
              <a:t>face</a:t>
            </a:r>
            <a:r>
              <a:rPr lang="de-CH" dirty="0"/>
              <a:t> </a:t>
            </a:r>
            <a:r>
              <a:rPr lang="de-CH" dirty="0" err="1"/>
              <a:t>dedector</a:t>
            </a:r>
            <a:r>
              <a:rPr lang="de-CH" dirty="0"/>
              <a:t> </a:t>
            </a:r>
            <a:r>
              <a:rPr lang="de-CH" dirty="0" err="1"/>
              <a:t>regognize</a:t>
            </a:r>
            <a:r>
              <a:rPr lang="de-CH" dirty="0"/>
              <a:t> a </a:t>
            </a:r>
            <a:r>
              <a:rPr lang="de-CH" dirty="0" err="1"/>
              <a:t>face</a:t>
            </a:r>
            <a:endParaRPr lang="de-CH" dirty="0"/>
          </a:p>
          <a:p>
            <a:r>
              <a:rPr lang="de-CH" dirty="0" err="1"/>
              <a:t>Difficult</a:t>
            </a:r>
            <a:r>
              <a:rPr lang="de-CH" dirty="0"/>
              <a:t> </a:t>
            </a:r>
            <a:r>
              <a:rPr lang="de-CH" dirty="0" err="1"/>
              <a:t>to</a:t>
            </a:r>
            <a:r>
              <a:rPr lang="de-CH" dirty="0"/>
              <a:t> </a:t>
            </a:r>
            <a:r>
              <a:rPr lang="de-CH" dirty="0" err="1"/>
              <a:t>understand</a:t>
            </a:r>
            <a:r>
              <a:rPr lang="de-CH" dirty="0"/>
              <a:t> </a:t>
            </a:r>
            <a:r>
              <a:rPr lang="de-CH" dirty="0" err="1"/>
              <a:t>what</a:t>
            </a:r>
            <a:r>
              <a:rPr lang="de-CH" dirty="0"/>
              <a:t> </a:t>
            </a:r>
            <a:r>
              <a:rPr lang="de-CH" dirty="0" err="1"/>
              <a:t>are</a:t>
            </a:r>
            <a:r>
              <a:rPr lang="de-CH" dirty="0"/>
              <a:t> </a:t>
            </a:r>
            <a:r>
              <a:rPr lang="de-CH" dirty="0" err="1"/>
              <a:t>values</a:t>
            </a:r>
            <a:r>
              <a:rPr lang="de-CH" dirty="0"/>
              <a:t> </a:t>
            </a:r>
            <a:r>
              <a:rPr lang="de-CH" dirty="0" err="1"/>
              <a:t>or</a:t>
            </a:r>
            <a:r>
              <a:rPr lang="de-CH" dirty="0"/>
              <a:t> </a:t>
            </a:r>
            <a:r>
              <a:rPr lang="de-CH" dirty="0" err="1"/>
              <a:t>parameters</a:t>
            </a:r>
            <a:r>
              <a:rPr lang="de-CH" dirty="0"/>
              <a:t> </a:t>
            </a:r>
            <a:r>
              <a:rPr lang="de-CH" dirty="0" err="1"/>
              <a:t>to</a:t>
            </a:r>
            <a:r>
              <a:rPr lang="de-CH" dirty="0"/>
              <a:t> </a:t>
            </a:r>
            <a:r>
              <a:rPr lang="de-CH" dirty="0" err="1"/>
              <a:t>adujst</a:t>
            </a:r>
            <a:r>
              <a:rPr lang="de-CH" dirty="0"/>
              <a:t> </a:t>
            </a:r>
            <a:r>
              <a:rPr lang="de-CH" dirty="0" err="1"/>
              <a:t>that</a:t>
            </a:r>
            <a:r>
              <a:rPr lang="de-CH" dirty="0"/>
              <a:t> </a:t>
            </a:r>
            <a:r>
              <a:rPr lang="de-CH" dirty="0" err="1"/>
              <a:t>the</a:t>
            </a:r>
            <a:r>
              <a:rPr lang="de-CH" dirty="0"/>
              <a:t> </a:t>
            </a:r>
            <a:r>
              <a:rPr lang="de-CH" dirty="0" err="1"/>
              <a:t>opencv</a:t>
            </a:r>
            <a:r>
              <a:rPr lang="de-CH" dirty="0"/>
              <a:t> </a:t>
            </a:r>
            <a:r>
              <a:rPr lang="de-CH" dirty="0" err="1"/>
              <a:t>doesn’t</a:t>
            </a:r>
            <a:r>
              <a:rPr lang="de-CH" dirty="0"/>
              <a:t> </a:t>
            </a:r>
            <a:r>
              <a:rPr lang="de-CH" dirty="0" err="1"/>
              <a:t>dedect</a:t>
            </a:r>
            <a:r>
              <a:rPr lang="de-CH" dirty="0"/>
              <a:t> </a:t>
            </a:r>
            <a:r>
              <a:rPr lang="de-CH" dirty="0" err="1"/>
              <a:t>any</a:t>
            </a:r>
            <a:r>
              <a:rPr lang="de-CH" dirty="0"/>
              <a:t> </a:t>
            </a:r>
            <a:r>
              <a:rPr lang="de-CH" dirty="0" err="1"/>
              <a:t>faces</a:t>
            </a:r>
            <a:r>
              <a:rPr lang="de-CH" dirty="0"/>
              <a:t>. </a:t>
            </a:r>
          </a:p>
        </p:txBody>
      </p:sp>
    </p:spTree>
    <p:extLst>
      <p:ext uri="{BB962C8B-B14F-4D97-AF65-F5344CB8AC3E}">
        <p14:creationId xmlns:p14="http://schemas.microsoft.com/office/powerpoint/2010/main" val="2717027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92BAE75-41FC-44C2-A54B-BB0B8CF3AC44}"/>
              </a:ext>
            </a:extLst>
          </p:cNvPr>
          <p:cNvSpPr>
            <a:spLocks noGrp="1"/>
          </p:cNvSpPr>
          <p:nvPr>
            <p:ph type="title"/>
          </p:nvPr>
        </p:nvSpPr>
        <p:spPr/>
        <p:txBody>
          <a:bodyPr/>
          <a:lstStyle/>
          <a:p>
            <a:r>
              <a:rPr lang="de-CH" dirty="0"/>
              <a:t>Lists of </a:t>
            </a:r>
            <a:r>
              <a:rPr lang="de-CH" dirty="0" err="1"/>
              <a:t>references</a:t>
            </a:r>
            <a:r>
              <a:rPr lang="de-CH" dirty="0"/>
              <a:t> </a:t>
            </a:r>
          </a:p>
        </p:txBody>
      </p:sp>
      <p:sp>
        <p:nvSpPr>
          <p:cNvPr id="3" name="Inhaltsplatzhalter 2">
            <a:extLst>
              <a:ext uri="{FF2B5EF4-FFF2-40B4-BE49-F238E27FC236}">
                <a16:creationId xmlns:a16="http://schemas.microsoft.com/office/drawing/2014/main" id="{F3A0DFD4-D590-4FEC-A8E3-8B46C01E7C39}"/>
              </a:ext>
            </a:extLst>
          </p:cNvPr>
          <p:cNvSpPr>
            <a:spLocks noGrp="1"/>
          </p:cNvSpPr>
          <p:nvPr>
            <p:ph idx="1"/>
          </p:nvPr>
        </p:nvSpPr>
        <p:spPr/>
        <p:txBody>
          <a:bodyPr/>
          <a:lstStyle/>
          <a:p>
            <a:r>
              <a:rPr lang="de-CH" dirty="0"/>
              <a:t>Summers, Josh (2019): </a:t>
            </a:r>
            <a:r>
              <a:rPr lang="de-CH" i="1" dirty="0" err="1"/>
              <a:t>China’s</a:t>
            </a:r>
            <a:r>
              <a:rPr lang="de-CH" i="1" dirty="0"/>
              <a:t> </a:t>
            </a:r>
            <a:r>
              <a:rPr lang="de-CH" i="1" dirty="0" err="1"/>
              <a:t>Social</a:t>
            </a:r>
            <a:r>
              <a:rPr lang="de-CH" i="1" dirty="0"/>
              <a:t> </a:t>
            </a:r>
            <a:r>
              <a:rPr lang="de-CH" i="1" dirty="0" err="1"/>
              <a:t>Credit</a:t>
            </a:r>
            <a:r>
              <a:rPr lang="de-CH" i="1" dirty="0"/>
              <a:t> System and </a:t>
            </a:r>
            <a:r>
              <a:rPr lang="de-CH" i="1" dirty="0" err="1"/>
              <a:t>Froeigner</a:t>
            </a:r>
            <a:r>
              <a:rPr lang="de-CH" i="1" dirty="0"/>
              <a:t> 	</a:t>
            </a:r>
            <a:r>
              <a:rPr lang="de-CH" i="1" dirty="0" err="1"/>
              <a:t>Grading</a:t>
            </a:r>
            <a:r>
              <a:rPr lang="de-CH" i="1" dirty="0"/>
              <a:t> System.</a:t>
            </a:r>
            <a:r>
              <a:rPr lang="de-CH" dirty="0"/>
              <a:t> https://www.travelchinacheaper.com/china-	social-</a:t>
            </a:r>
            <a:r>
              <a:rPr lang="de-CH" dirty="0" err="1"/>
              <a:t>credit</a:t>
            </a:r>
            <a:r>
              <a:rPr lang="de-CH" dirty="0"/>
              <a:t>-system-</a:t>
            </a:r>
            <a:r>
              <a:rPr lang="de-CH" dirty="0" err="1"/>
              <a:t>explained</a:t>
            </a:r>
            <a:r>
              <a:rPr lang="de-CH" dirty="0"/>
              <a:t>. Access 15.12.2019. </a:t>
            </a:r>
          </a:p>
        </p:txBody>
      </p:sp>
    </p:spTree>
    <p:extLst>
      <p:ext uri="{BB962C8B-B14F-4D97-AF65-F5344CB8AC3E}">
        <p14:creationId xmlns:p14="http://schemas.microsoft.com/office/powerpoint/2010/main" val="362256977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788</Words>
  <Application>Microsoft Office PowerPoint</Application>
  <PresentationFormat>Breitbild</PresentationFormat>
  <Paragraphs>57</Paragraphs>
  <Slides>7</Slides>
  <Notes>2</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7</vt:i4>
      </vt:variant>
    </vt:vector>
  </HeadingPairs>
  <TitlesOfParts>
    <vt:vector size="11" baseType="lpstr">
      <vt:lpstr>Arial</vt:lpstr>
      <vt:lpstr>Calibri</vt:lpstr>
      <vt:lpstr>Calibri Light</vt:lpstr>
      <vt:lpstr>Office</vt:lpstr>
      <vt:lpstr>PowerPoint-Präsentation</vt:lpstr>
      <vt:lpstr>Introduction</vt:lpstr>
      <vt:lpstr>Project Overview</vt:lpstr>
      <vt:lpstr>Improving face detection algorithm </vt:lpstr>
      <vt:lpstr>Apply any Filter on faces</vt:lpstr>
      <vt:lpstr>Demonstration and lesson learned</vt:lpstr>
      <vt:lpstr>Lists of 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Kim Whett</dc:creator>
  <cp:lastModifiedBy>elBeato FURRER</cp:lastModifiedBy>
  <cp:revision>7</cp:revision>
  <dcterms:created xsi:type="dcterms:W3CDTF">2019-12-15T16:29:20Z</dcterms:created>
  <dcterms:modified xsi:type="dcterms:W3CDTF">2019-12-16T13:42:21Z</dcterms:modified>
</cp:coreProperties>
</file>

<file path=docProps/thumbnail.jpeg>
</file>